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conomica"/>
      <p:regular r:id="rId17"/>
      <p:bold r:id="rId18"/>
      <p:italic r:id="rId19"/>
      <p:boldItalic r:id="rId20"/>
    </p:embeddedFont>
    <p:embeddedFont>
      <p:font typeface="Poppins Medium"/>
      <p:regular r:id="rId21"/>
      <p:bold r:id="rId22"/>
      <p:italic r:id="rId23"/>
      <p:boldItalic r:id="rId24"/>
    </p:embeddedFont>
    <p:embeddedFont>
      <p:font typeface="Nunito Sans SemiBold"/>
      <p:regular r:id="rId25"/>
      <p:bold r:id="rId26"/>
      <p:italic r:id="rId27"/>
      <p:boldItalic r:id="rId28"/>
    </p:embeddedFont>
    <p:embeddedFont>
      <p:font typeface="Poppins SemiBold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  <p:embeddedFont>
      <p:font typeface="Nunito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boldItalic.fntdata"/><Relationship Id="rId20" Type="http://schemas.openxmlformats.org/officeDocument/2006/relationships/font" Target="fonts/Economica-boldItalic.fntdata"/><Relationship Id="rId22" Type="http://schemas.openxmlformats.org/officeDocument/2006/relationships/font" Target="fonts/PoppinsMedium-bold.fntdata"/><Relationship Id="rId21" Type="http://schemas.openxmlformats.org/officeDocument/2006/relationships/font" Target="fonts/PoppinsMedium-regular.fntdata"/><Relationship Id="rId24" Type="http://schemas.openxmlformats.org/officeDocument/2006/relationships/font" Target="fonts/PoppinsMedium-boldItalic.fntdata"/><Relationship Id="rId23" Type="http://schemas.openxmlformats.org/officeDocument/2006/relationships/font" Target="fonts/Poppi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SansSemiBold-bold.fntdata"/><Relationship Id="rId25" Type="http://schemas.openxmlformats.org/officeDocument/2006/relationships/font" Target="fonts/NunitoSansSemiBold-regular.fntdata"/><Relationship Id="rId28" Type="http://schemas.openxmlformats.org/officeDocument/2006/relationships/font" Target="fonts/NunitoSansSemiBold-boldItalic.fntdata"/><Relationship Id="rId27" Type="http://schemas.openxmlformats.org/officeDocument/2006/relationships/font" Target="fonts/NunitoSans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SemiBold-italic.fntdata"/><Relationship Id="rId30" Type="http://schemas.openxmlformats.org/officeDocument/2006/relationships/font" Target="fonts/PoppinsSemiBold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Poppins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37" Type="http://schemas.openxmlformats.org/officeDocument/2006/relationships/font" Target="fonts/NunitoSans-regular.fntdata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font" Target="fonts/Economica-regular.fntdata"/><Relationship Id="rId39" Type="http://schemas.openxmlformats.org/officeDocument/2006/relationships/font" Target="fonts/NunitoSans-italic.fntdata"/><Relationship Id="rId16" Type="http://schemas.openxmlformats.org/officeDocument/2006/relationships/slide" Target="slides/slide11.xml"/><Relationship Id="rId38" Type="http://schemas.openxmlformats.org/officeDocument/2006/relationships/font" Target="fonts/NunitoSans-bold.fntdata"/><Relationship Id="rId19" Type="http://schemas.openxmlformats.org/officeDocument/2006/relationships/font" Target="fonts/Economica-italic.fntdata"/><Relationship Id="rId18" Type="http://schemas.openxmlformats.org/officeDocument/2006/relationships/font" Target="fonts/Economica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b3c9f7f6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b3c9f7f6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b3d7b00c6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b3d7b00c6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b3c9f7f63c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b3c9f7f63c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b3c9f7f63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b3c9f7f63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3c9f7f63c_0_1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b3c9f7f63c_0_1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b3c9f7f63c_0_1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b3c9f7f63c_0_1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b3c9f7f63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b3c9f7f63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b3db53957a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b3db53957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b3db53957a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b3db53957a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b3db53957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b3db53957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b3db53957a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b3db53957a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BLANK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4" name="Google Shape;64;p13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" name="Google Shape;83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4" name="Google Shape;84;p14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 and bod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9pPr>
          </a:lstStyle>
          <a:p/>
        </p:txBody>
      </p:sp>
      <p:sp>
        <p:nvSpPr>
          <p:cNvPr id="100" name="Google Shape;100;p16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2" name="Google Shape;102;p16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4" name="Google Shape;104;p16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BLANK_1_1_1_1_1_1">
    <p:bg>
      <p:bgPr>
        <a:solidFill>
          <a:schemeClr val="accen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08" name="Google Shape;108;p17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8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15" name="Google Shape;115;p18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16" name="Google Shape;116;p18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8" name="Google Shape;118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9" name="Google Shape;119;p18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Nunito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Nunito Sans"/>
              <a:buChar char="■"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27" name="Google Shape;127;p19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9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1" name="Google Shape;131;p19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37" name="Google Shape;137;p20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8" name="Google Shape;138;p20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AI-GUARDIAN</a:t>
            </a:r>
            <a:endParaRPr/>
          </a:p>
        </p:txBody>
      </p:sp>
      <p:sp>
        <p:nvSpPr>
          <p:cNvPr id="145" name="Google Shape;145;p21"/>
          <p:cNvSpPr txBox="1"/>
          <p:nvPr>
            <p:ph idx="1" type="subTitle"/>
          </p:nvPr>
        </p:nvSpPr>
        <p:spPr>
          <a:xfrm>
            <a:off x="2398650" y="329202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Real-Time Scam Detection &amp; Emergency Alert System</a:t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 rot="-395291">
            <a:off x="3098076" y="3940708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7" name="Google Shape;147;p21"/>
          <p:cNvSpPr/>
          <p:nvPr/>
        </p:nvSpPr>
        <p:spPr>
          <a:xfrm rot="-509448">
            <a:off x="4205621" y="4087874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Google Shape;148;p21"/>
          <p:cNvSpPr txBox="1"/>
          <p:nvPr/>
        </p:nvSpPr>
        <p:spPr>
          <a:xfrm>
            <a:off x="2901850" y="4266425"/>
            <a:ext cx="52521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Professor : MONISHA H M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idx="1" type="body"/>
          </p:nvPr>
        </p:nvSpPr>
        <p:spPr>
          <a:xfrm>
            <a:off x="4847400" y="1413216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Promotes safer decision-making in digital interactions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Connects timely alerts with user awareness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Enhances trust and confidence in online communication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8" name="Google Shape;238;p30"/>
          <p:cNvSpPr txBox="1"/>
          <p:nvPr>
            <p:ph type="title"/>
          </p:nvPr>
        </p:nvSpPr>
        <p:spPr>
          <a:xfrm>
            <a:off x="4982275" y="218800"/>
            <a:ext cx="4296600" cy="6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9" name="Google Shape;239;p30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0" title="86ea2569-8552-406e-8fee-e083bf12cbd9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5682" r="15682" t="0"/>
          <a:stretch/>
        </p:blipFill>
        <p:spPr>
          <a:xfrm>
            <a:off x="54775" y="503700"/>
            <a:ext cx="4258200" cy="41361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 you!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6" name="Google Shape;246;p31"/>
          <p:cNvSpPr txBox="1"/>
          <p:nvPr>
            <p:ph idx="1" type="subTitle"/>
          </p:nvPr>
        </p:nvSpPr>
        <p:spPr>
          <a:xfrm>
            <a:off x="2398700" y="3656775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Thank you for your time and attention.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7" name="Google Shape;247;p31"/>
          <p:cNvSpPr/>
          <p:nvPr/>
        </p:nvSpPr>
        <p:spPr>
          <a:xfrm>
            <a:off x="5282039" y="2736692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Google Shape;248;p31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3577325" y="5365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577325" y="12286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3577325" y="19206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3577325" y="26127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3577325" y="33047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8" name="Google Shape;158;p22"/>
          <p:cNvSpPr/>
          <p:nvPr/>
        </p:nvSpPr>
        <p:spPr>
          <a:xfrm>
            <a:off x="3577325" y="39968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159" name="Google Shape;159;p22"/>
          <p:cNvCxnSpPr/>
          <p:nvPr/>
        </p:nvCxnSpPr>
        <p:spPr>
          <a:xfrm>
            <a:off x="4087725" y="10826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2"/>
          <p:cNvCxnSpPr/>
          <p:nvPr/>
        </p:nvCxnSpPr>
        <p:spPr>
          <a:xfrm>
            <a:off x="4087725" y="17747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4087725" y="24667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4087725" y="31588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4087725" y="38508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2"/>
          <p:cNvSpPr txBox="1"/>
          <p:nvPr>
            <p:ph idx="1" type="subTitle"/>
          </p:nvPr>
        </p:nvSpPr>
        <p:spPr>
          <a:xfrm>
            <a:off x="35773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01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5" name="Google Shape;165;p22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02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6" name="Google Shape;166;p22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03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7" name="Google Shape;167;p22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04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8" name="Google Shape;168;p22"/>
          <p:cNvSpPr txBox="1"/>
          <p:nvPr>
            <p:ph idx="3" type="subTitle"/>
          </p:nvPr>
        </p:nvSpPr>
        <p:spPr>
          <a:xfrm>
            <a:off x="3584425" y="3271288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9" name="Google Shape;169;p22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06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0" name="Google Shape;170;p22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71" name="Google Shape;171;p22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72" name="Google Shape;172;p22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Project Overview/Working</a:t>
            </a:r>
            <a:endParaRPr/>
          </a:p>
        </p:txBody>
      </p:sp>
      <p:sp>
        <p:nvSpPr>
          <p:cNvPr id="173" name="Google Shape;173;p22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74" name="Google Shape;174;p22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75" name="Google Shape;175;p22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Technology  used</a:t>
            </a:r>
            <a:endParaRPr/>
          </a:p>
        </p:txBody>
      </p:sp>
      <p:sp>
        <p:nvSpPr>
          <p:cNvPr id="176" name="Google Shape;176;p22"/>
          <p:cNvSpPr txBox="1"/>
          <p:nvPr>
            <p:ph type="title"/>
          </p:nvPr>
        </p:nvSpPr>
        <p:spPr>
          <a:xfrm>
            <a:off x="228600" y="256925"/>
            <a:ext cx="2926200" cy="6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77" name="Google Shape;177;p22"/>
          <p:cNvSpPr/>
          <p:nvPr/>
        </p:nvSpPr>
        <p:spPr>
          <a:xfrm rot="188826">
            <a:off x="319974" y="85628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Google Shape;178;p22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Confidential</a:t>
            </a: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3577325" y="4621925"/>
            <a:ext cx="357600" cy="400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0" name="Google Shape;180;p22"/>
          <p:cNvSpPr txBox="1"/>
          <p:nvPr>
            <p:ph idx="4" type="subTitle"/>
          </p:nvPr>
        </p:nvSpPr>
        <p:spPr>
          <a:xfrm>
            <a:off x="3460175" y="4636350"/>
            <a:ext cx="6384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1175">
                <a:solidFill>
                  <a:schemeClr val="dk1"/>
                </a:solidFill>
              </a:rPr>
              <a:t>07</a:t>
            </a:r>
            <a:endParaRPr sz="1175">
              <a:solidFill>
                <a:schemeClr val="dk1"/>
              </a:solidFill>
            </a:endParaRPr>
          </a:p>
        </p:txBody>
      </p:sp>
      <p:cxnSp>
        <p:nvCxnSpPr>
          <p:cNvPr id="181" name="Google Shape;181;p22"/>
          <p:cNvCxnSpPr/>
          <p:nvPr/>
        </p:nvCxnSpPr>
        <p:spPr>
          <a:xfrm>
            <a:off x="3988525" y="4488350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2"/>
          <p:cNvSpPr txBox="1"/>
          <p:nvPr/>
        </p:nvSpPr>
        <p:spPr>
          <a:xfrm>
            <a:off x="4047900" y="4591175"/>
            <a:ext cx="409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Cases</a:t>
            </a:r>
            <a:endParaRPr b="1"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311700" y="1152475"/>
            <a:ext cx="430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Online scams and digital fraud are increasing rapidly.</a:t>
            </a:r>
            <a:br>
              <a:rPr lang="en" sz="1800"/>
            </a:b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Elderly and vulnerable users are most affected by such threats.</a:t>
            </a:r>
            <a:br>
              <a:rPr lang="en" sz="1800"/>
            </a:b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Many users find it difficult to identify scam messages or suspicious links.</a:t>
            </a:r>
            <a:br>
              <a:rPr lang="en" sz="1800"/>
            </a:br>
            <a:endParaRPr sz="1800"/>
          </a:p>
          <a:p>
            <a:pPr indent="0" lvl="0" marL="457200" rtl="0" algn="l">
              <a:spcBef>
                <a:spcPts val="17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8" name="Google Shape;188;p2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1500" y="1213025"/>
            <a:ext cx="4220102" cy="2813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228600" y="228600"/>
            <a:ext cx="4296600" cy="6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275400" y="1736966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There is a need for a system that can automatically detect scam risks.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The system should alert users and their family members in real time.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This helps reduce financial loss and digital security threats.</a:t>
            </a:r>
            <a:br>
              <a:rPr lang="en" sz="1800"/>
            </a:br>
            <a:endParaRPr sz="1800"/>
          </a:p>
          <a:p>
            <a:pPr indent="0" lvl="0" marL="457200" rtl="0" algn="l">
              <a:spcBef>
                <a:spcPts val="17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96" name="Google Shape;196;p24" title="f2383be0-a9a6-4e4f-a269-12418cd7660e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155" r="20161" t="0"/>
          <a:stretch/>
        </p:blipFill>
        <p:spPr>
          <a:xfrm>
            <a:off x="5212300" y="460300"/>
            <a:ext cx="3702900" cy="4136100"/>
          </a:xfrm>
          <a:prstGeom prst="roundRect">
            <a:avLst>
              <a:gd fmla="val 16667" name="adj"/>
            </a:avLst>
          </a:prstGeom>
        </p:spPr>
      </p:pic>
      <p:sp>
        <p:nvSpPr>
          <p:cNvPr id="197" name="Google Shape;197;p2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1604150" y="1520650"/>
            <a:ext cx="61989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User enters message, text, or link.</a:t>
            </a:r>
            <a:br>
              <a:rPr lang="en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System analyzes input for scam patterns.</a:t>
            </a:r>
            <a:br>
              <a:rPr lang="en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Risk level is assigned (Low / High).</a:t>
            </a:r>
            <a:br>
              <a:rPr lang="en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Low Risk → User is informed.</a:t>
            </a:r>
            <a:br>
              <a:rPr lang="en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High Risk → Alert sent to emergency contacts and admin.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203" name="Google Shape;203;p25"/>
          <p:cNvSpPr/>
          <p:nvPr/>
        </p:nvSpPr>
        <p:spPr>
          <a:xfrm>
            <a:off x="2047050" y="131775"/>
            <a:ext cx="3808800" cy="8541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PROJECT OVERVIEW/WORKING</a:t>
            </a:r>
            <a:endParaRPr sz="2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04" name="Google Shape;204;p25"/>
          <p:cNvSpPr txBox="1"/>
          <p:nvPr>
            <p:ph idx="4294967295" type="subTitle"/>
          </p:nvPr>
        </p:nvSpPr>
        <p:spPr>
          <a:xfrm>
            <a:off x="228600" y="4800275"/>
            <a:ext cx="13911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00"/>
              <a:t>Confidential</a:t>
            </a:r>
            <a:endParaRPr sz="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311700" y="12001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Secure User Registration &amp;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Scam Detection with Risk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Safety Alerts &amp; Guardian Notifications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Multi-Language and Senior-Friendly Interface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 Dashboard &amp; Session Management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/>
          <p:nvPr/>
        </p:nvSpPr>
        <p:spPr>
          <a:xfrm>
            <a:off x="2701375" y="518525"/>
            <a:ext cx="3345300" cy="7443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2860225" y="677375"/>
            <a:ext cx="30276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System Architecture</a:t>
            </a:r>
            <a:endParaRPr b="1"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184000" y="1505425"/>
            <a:ext cx="5143500" cy="3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User Interface – Input &amp; display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Application Layer – Detection &amp; risk analysis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Database – User &amp; alert data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Notification Service – Guardian alerts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Server &amp; Tools – Deployment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8" name="Google Shape;218;p27" title="ChatGPT Image Dec 28, 2025, 09_35_04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251" y="1547463"/>
            <a:ext cx="4339899" cy="2893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Technology Used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4" name="Google Shape;224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Java (JDK 21)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JSP &amp; Servlets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JDBC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MySQL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HTML &amp; CSS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Apache Tomcat 9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SMTP Email Service</a:t>
            </a:r>
            <a:endParaRPr sz="1895">
              <a:solidFill>
                <a:schemeClr val="dk1"/>
              </a:solidFill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Char char="●"/>
            </a:pPr>
            <a:r>
              <a:rPr lang="en" sz="1895">
                <a:solidFill>
                  <a:schemeClr val="dk1"/>
                </a:solidFill>
              </a:rPr>
              <a:t>Eclipse IDE</a:t>
            </a:r>
            <a:endParaRPr sz="189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1700">
                <a:latin typeface="Arial"/>
                <a:ea typeface="Arial"/>
                <a:cs typeface="Arial"/>
                <a:sym typeface="Arial"/>
              </a:rPr>
              <a:t>User Registration &amp; Login</a:t>
            </a:r>
            <a:r>
              <a:rPr lang="en" sz="1700">
                <a:latin typeface="Arial"/>
                <a:ea typeface="Arial"/>
                <a:cs typeface="Arial"/>
                <a:sym typeface="Arial"/>
              </a:rPr>
              <a:t> – User creates account and accesses system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1700">
                <a:latin typeface="Arial"/>
                <a:ea typeface="Arial"/>
                <a:cs typeface="Arial"/>
                <a:sym typeface="Arial"/>
              </a:rPr>
              <a:t>Message Scam Detection</a:t>
            </a:r>
            <a:r>
              <a:rPr lang="en" sz="1700">
                <a:latin typeface="Arial"/>
                <a:ea typeface="Arial"/>
                <a:cs typeface="Arial"/>
                <a:sym typeface="Arial"/>
              </a:rPr>
              <a:t> – User submits message for scam analysis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1700">
                <a:latin typeface="Arial"/>
                <a:ea typeface="Arial"/>
                <a:cs typeface="Arial"/>
                <a:sym typeface="Arial"/>
              </a:rPr>
              <a:t>Risk Classification</a:t>
            </a:r>
            <a:r>
              <a:rPr lang="en" sz="1700">
                <a:latin typeface="Arial"/>
                <a:ea typeface="Arial"/>
                <a:cs typeface="Arial"/>
                <a:sym typeface="Arial"/>
              </a:rPr>
              <a:t> – System assigns risk level to message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1700">
                <a:latin typeface="Arial"/>
                <a:ea typeface="Arial"/>
                <a:cs typeface="Arial"/>
                <a:sym typeface="Arial"/>
              </a:rPr>
              <a:t>Safety Tips Display</a:t>
            </a:r>
            <a:r>
              <a:rPr lang="en" sz="1700">
                <a:latin typeface="Arial"/>
                <a:ea typeface="Arial"/>
                <a:cs typeface="Arial"/>
                <a:sym typeface="Arial"/>
              </a:rPr>
              <a:t> – System shows appropriate safety guidance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" sz="2000">
                <a:latin typeface="Arial"/>
                <a:ea typeface="Arial"/>
                <a:cs typeface="Arial"/>
                <a:sym typeface="Arial"/>
              </a:rPr>
              <a:t>Guardian Alert Notification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 – Guardian is notified for high-risk cases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" sz="2000">
                <a:latin typeface="Arial"/>
                <a:ea typeface="Arial"/>
                <a:cs typeface="Arial"/>
                <a:sym typeface="Arial"/>
              </a:rPr>
              <a:t>Multi-Language Support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 – User selects preferred language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" sz="2000">
                <a:latin typeface="Arial"/>
                <a:ea typeface="Arial"/>
                <a:cs typeface="Arial"/>
                <a:sym typeface="Arial"/>
              </a:rPr>
              <a:t>Admin Monitoring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 – Admin views alerts and system activity</a:t>
            </a:r>
            <a:endParaRPr sz="2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>
            <a:off x="267625" y="418000"/>
            <a:ext cx="3094500" cy="5937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326175" y="434900"/>
            <a:ext cx="29775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Use cases</a:t>
            </a:r>
            <a:endParaRPr sz="33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